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7" r:id="rId3"/>
    <p:sldId id="258" r:id="rId4"/>
    <p:sldId id="260" r:id="rId5"/>
    <p:sldId id="259"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126"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3045473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1EDEADC9-FCDF-4A78-A637-59B955A1451F}" type="datetimeFigureOut">
              <a:rPr lang="uk-UA" smtClean="0"/>
              <a:t>05.06.2016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080738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3542512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732403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0239115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6643260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ru-RU" smtClean="0"/>
              <a:t>Образец заголовка</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0439742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5918753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620418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114035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EDEADC9-FCDF-4A78-A637-59B955A1451F}" type="datetimeFigureOut">
              <a:rPr lang="uk-UA" smtClean="0"/>
              <a:t>05.06.2016</a:t>
            </a:fld>
            <a:endParaRPr lang="uk-UA"/>
          </a:p>
        </p:txBody>
      </p:sp>
      <p:sp>
        <p:nvSpPr>
          <p:cNvPr id="5" name="Footer Placeholder 4"/>
          <p:cNvSpPr>
            <a:spLocks noGrp="1"/>
          </p:cNvSpPr>
          <p:nvPr>
            <p:ph type="ftr" sz="quarter" idx="11"/>
          </p:nvPr>
        </p:nvSpPr>
        <p:spPr/>
        <p:txBody>
          <a:bodyPr/>
          <a:lstStyle/>
          <a:p>
            <a:endParaRPr lang="uk-UA"/>
          </a:p>
        </p:txBody>
      </p:sp>
      <p:sp>
        <p:nvSpPr>
          <p:cNvPr id="6" name="Slide Number Placeholder 5"/>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9189702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1EDEADC9-FCDF-4A78-A637-59B955A1451F}" type="datetimeFigureOut">
              <a:rPr lang="uk-UA" smtClean="0"/>
              <a:t>05.06.2016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51041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1EDEADC9-FCDF-4A78-A637-59B955A1451F}" type="datetimeFigureOut">
              <a:rPr lang="uk-UA" smtClean="0"/>
              <a:t>05.06.2016</a:t>
            </a:fld>
            <a:endParaRPr lang="uk-UA"/>
          </a:p>
        </p:txBody>
      </p:sp>
      <p:sp>
        <p:nvSpPr>
          <p:cNvPr id="8" name="Footer Placeholder 7"/>
          <p:cNvSpPr>
            <a:spLocks noGrp="1"/>
          </p:cNvSpPr>
          <p:nvPr>
            <p:ph type="ftr" sz="quarter" idx="11"/>
          </p:nvPr>
        </p:nvSpPr>
        <p:spPr/>
        <p:txBody>
          <a:bodyPr/>
          <a:lstStyle/>
          <a:p>
            <a:endParaRPr lang="uk-UA"/>
          </a:p>
        </p:txBody>
      </p:sp>
      <p:sp>
        <p:nvSpPr>
          <p:cNvPr id="9" name="Slide Number Placeholder 8"/>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289658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1EDEADC9-FCDF-4A78-A637-59B955A1451F}" type="datetimeFigureOut">
              <a:rPr lang="uk-UA" smtClean="0"/>
              <a:t>05.06.2016</a:t>
            </a:fld>
            <a:endParaRPr lang="uk-UA"/>
          </a:p>
        </p:txBody>
      </p:sp>
      <p:sp>
        <p:nvSpPr>
          <p:cNvPr id="4" name="Footer Placeholder 3"/>
          <p:cNvSpPr>
            <a:spLocks noGrp="1"/>
          </p:cNvSpPr>
          <p:nvPr>
            <p:ph type="ftr" sz="quarter" idx="11"/>
          </p:nvPr>
        </p:nvSpPr>
        <p:spPr/>
        <p:txBody>
          <a:bodyPr/>
          <a:lstStyle/>
          <a:p>
            <a:endParaRPr lang="uk-UA"/>
          </a:p>
        </p:txBody>
      </p:sp>
      <p:sp>
        <p:nvSpPr>
          <p:cNvPr id="5" name="Slide Number Placeholder 4"/>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33928826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DEADC9-FCDF-4A78-A637-59B955A1451F}" type="datetimeFigureOut">
              <a:rPr lang="uk-UA" smtClean="0"/>
              <a:t>05.06.2016</a:t>
            </a:fld>
            <a:endParaRPr lang="uk-UA"/>
          </a:p>
        </p:txBody>
      </p:sp>
      <p:sp>
        <p:nvSpPr>
          <p:cNvPr id="3" name="Footer Placeholder 2"/>
          <p:cNvSpPr>
            <a:spLocks noGrp="1"/>
          </p:cNvSpPr>
          <p:nvPr>
            <p:ph type="ftr" sz="quarter" idx="11"/>
          </p:nvPr>
        </p:nvSpPr>
        <p:spPr/>
        <p:txBody>
          <a:bodyPr/>
          <a:lstStyle/>
          <a:p>
            <a:endParaRPr lang="uk-UA"/>
          </a:p>
        </p:txBody>
      </p:sp>
      <p:sp>
        <p:nvSpPr>
          <p:cNvPr id="4" name="Slide Number Placeholder 3"/>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817392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1EDEADC9-FCDF-4A78-A637-59B955A1451F}" type="datetimeFigureOut">
              <a:rPr lang="uk-UA" smtClean="0"/>
              <a:t>05.06.2016</a:t>
            </a:fld>
            <a:endParaRPr lang="uk-UA"/>
          </a:p>
        </p:txBody>
      </p:sp>
      <p:sp>
        <p:nvSpPr>
          <p:cNvPr id="6" name="Footer Placeholder 5"/>
          <p:cNvSpPr>
            <a:spLocks noGrp="1"/>
          </p:cNvSpPr>
          <p:nvPr>
            <p:ph type="ftr" sz="quarter" idx="11"/>
          </p:nvPr>
        </p:nvSpPr>
        <p:spPr/>
        <p:txBody>
          <a:bodyPr/>
          <a:lstStyle/>
          <a:p>
            <a:endParaRPr lang="uk-UA"/>
          </a:p>
        </p:txBody>
      </p:sp>
      <p:sp>
        <p:nvSpPr>
          <p:cNvPr id="7" name="Slide Number Placeholder 6"/>
          <p:cNvSpPr>
            <a:spLocks noGrp="1"/>
          </p:cNvSpPr>
          <p:nvPr>
            <p:ph type="sldNum" sz="quarter" idx="12"/>
          </p:nvPr>
        </p:nvSpPr>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2721262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ru-RU" smtClean="0"/>
              <a:t>Образец заголовка</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a:xfrm>
            <a:off x="6399212" y="5883275"/>
            <a:ext cx="914400" cy="365125"/>
          </a:xfrm>
        </p:spPr>
        <p:txBody>
          <a:bodyPr/>
          <a:lstStyle/>
          <a:p>
            <a:fld id="{1EDEADC9-FCDF-4A78-A637-59B955A1451F}" type="datetimeFigureOut">
              <a:rPr lang="uk-UA" smtClean="0"/>
              <a:t>05.06.2016</a:t>
            </a:fld>
            <a:endParaRPr lang="uk-UA"/>
          </a:p>
        </p:txBody>
      </p:sp>
      <p:sp>
        <p:nvSpPr>
          <p:cNvPr id="6" name="Footer Placeholder 5"/>
          <p:cNvSpPr>
            <a:spLocks noGrp="1"/>
          </p:cNvSpPr>
          <p:nvPr>
            <p:ph type="ftr" sz="quarter" idx="11"/>
          </p:nvPr>
        </p:nvSpPr>
        <p:spPr>
          <a:xfrm>
            <a:off x="1141412" y="5883275"/>
            <a:ext cx="5105400" cy="365125"/>
          </a:xfrm>
        </p:spPr>
        <p:txBody>
          <a:bodyPr/>
          <a:lstStyle/>
          <a:p>
            <a:endParaRPr lang="uk-UA"/>
          </a:p>
        </p:txBody>
      </p:sp>
      <p:sp>
        <p:nvSpPr>
          <p:cNvPr id="7" name="Slide Number Placeholder 6"/>
          <p:cNvSpPr>
            <a:spLocks noGrp="1"/>
          </p:cNvSpPr>
          <p:nvPr>
            <p:ph type="sldNum" sz="quarter" idx="12"/>
          </p:nvPr>
        </p:nvSpPr>
        <p:spPr>
          <a:xfrm>
            <a:off x="10742612" y="5883275"/>
            <a:ext cx="322567" cy="365125"/>
          </a:xfrm>
        </p:spPr>
        <p:txBody>
          <a:bodyPr/>
          <a:lstStyle/>
          <a:p>
            <a:fld id="{92EBAF42-37BB-4940-AAA5-6DFEA6FF8C71}" type="slidenum">
              <a:rPr lang="uk-UA" smtClean="0"/>
              <a:t>‹#›</a:t>
            </a:fld>
            <a:endParaRPr lang="uk-UA"/>
          </a:p>
        </p:txBody>
      </p:sp>
    </p:spTree>
    <p:extLst>
      <p:ext uri="{BB962C8B-B14F-4D97-AF65-F5344CB8AC3E}">
        <p14:creationId xmlns:p14="http://schemas.microsoft.com/office/powerpoint/2010/main" val="1270903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EDEADC9-FCDF-4A78-A637-59B955A1451F}" type="datetimeFigureOut">
              <a:rPr lang="uk-UA" smtClean="0"/>
              <a:t>05.06.2016</a:t>
            </a:fld>
            <a:endParaRPr lang="uk-UA"/>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uk-UA"/>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2EBAF42-37BB-4940-AAA5-6DFEA6FF8C71}" type="slidenum">
              <a:rPr lang="uk-UA" smtClean="0"/>
              <a:t>‹#›</a:t>
            </a:fld>
            <a:endParaRPr lang="uk-UA"/>
          </a:p>
        </p:txBody>
      </p:sp>
    </p:spTree>
    <p:extLst>
      <p:ext uri="{BB962C8B-B14F-4D97-AF65-F5344CB8AC3E}">
        <p14:creationId xmlns:p14="http://schemas.microsoft.com/office/powerpoint/2010/main" val="4159713138"/>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2908300" y="1900535"/>
            <a:ext cx="7531100" cy="1384995"/>
          </a:xfrm>
          <a:prstGeom prst="rect">
            <a:avLst/>
          </a:prstGeom>
        </p:spPr>
        <p:txBody>
          <a:bodyPr wrap="square">
            <a:spAutoFit/>
          </a:bodyPr>
          <a:lstStyle/>
          <a:p>
            <a:r>
              <a:rPr lang="en-US" sz="4800" b="1" i="1" dirty="0">
                <a:solidFill>
                  <a:schemeClr val="accent4"/>
                </a:solidFill>
                <a:latin typeface="Times New Roman" panose="02020603050405020304" pitchFamily="18" charset="0"/>
                <a:cs typeface="Times New Roman" panose="02020603050405020304" pitchFamily="18" charset="0"/>
              </a:rPr>
              <a:t>Bingham Canyon Mine</a:t>
            </a:r>
          </a:p>
          <a:p>
            <a:r>
              <a:rPr lang="en-US" dirty="0">
                <a:solidFill>
                  <a:srgbClr val="252525"/>
                </a:solidFill>
                <a:latin typeface="Arial" panose="020B0604020202020204" pitchFamily="34" charset="0"/>
              </a:rPr>
              <a:t/>
            </a:r>
            <a:br>
              <a:rPr lang="en-US" dirty="0">
                <a:solidFill>
                  <a:srgbClr val="252525"/>
                </a:solidFill>
                <a:latin typeface="Arial" panose="020B0604020202020204" pitchFamily="34" charset="0"/>
              </a:rPr>
            </a:br>
            <a:endParaRPr lang="uk-UA" dirty="0"/>
          </a:p>
        </p:txBody>
      </p:sp>
      <p:sp>
        <p:nvSpPr>
          <p:cNvPr id="5" name="Прямоугольник 4"/>
          <p:cNvSpPr/>
          <p:nvPr/>
        </p:nvSpPr>
        <p:spPr>
          <a:xfrm>
            <a:off x="9144000" y="5304135"/>
            <a:ext cx="6096000" cy="830997"/>
          </a:xfrm>
          <a:prstGeom prst="rect">
            <a:avLst/>
          </a:prstGeom>
        </p:spPr>
        <p:txBody>
          <a:bodyPr>
            <a:spAutoFit/>
          </a:bodyPr>
          <a:lstStyle/>
          <a:p>
            <a:r>
              <a:rPr lang="en-US" sz="2400" b="1" i="1" dirty="0" err="1" smtClean="0">
                <a:solidFill>
                  <a:schemeClr val="accent4"/>
                </a:solidFill>
                <a:latin typeface="Times New Roman" panose="02020603050405020304" pitchFamily="18" charset="0"/>
                <a:cs typeface="Times New Roman" panose="02020603050405020304" pitchFamily="18" charset="0"/>
              </a:rPr>
              <a:t>Pawlenko</a:t>
            </a:r>
            <a:r>
              <a:rPr lang="en-US" sz="2400" b="1" i="1" dirty="0" smtClean="0">
                <a:solidFill>
                  <a:schemeClr val="accent4"/>
                </a:solidFill>
                <a:latin typeface="Times New Roman" panose="02020603050405020304" pitchFamily="18" charset="0"/>
                <a:cs typeface="Times New Roman" panose="02020603050405020304" pitchFamily="18" charset="0"/>
              </a:rPr>
              <a:t> </a:t>
            </a:r>
            <a:r>
              <a:rPr lang="en-US" sz="2400" b="1" i="1" dirty="0" err="1" smtClean="0">
                <a:solidFill>
                  <a:schemeClr val="accent4"/>
                </a:solidFill>
                <a:latin typeface="Times New Roman" panose="02020603050405020304" pitchFamily="18" charset="0"/>
                <a:cs typeface="Times New Roman" panose="02020603050405020304" pitchFamily="18" charset="0"/>
              </a:rPr>
              <a:t>Maxym</a:t>
            </a:r>
            <a:r>
              <a:rPr lang="en-US" sz="2400" b="1" i="1" dirty="0" smtClean="0">
                <a:solidFill>
                  <a:schemeClr val="accent4"/>
                </a:solidFill>
                <a:latin typeface="Times New Roman" panose="02020603050405020304" pitchFamily="18" charset="0"/>
                <a:cs typeface="Times New Roman" panose="02020603050405020304" pitchFamily="18" charset="0"/>
              </a:rPr>
              <a:t/>
            </a:r>
            <a:br>
              <a:rPr lang="en-US" sz="2400" b="1" i="1" dirty="0" smtClean="0">
                <a:solidFill>
                  <a:schemeClr val="accent4"/>
                </a:solidFill>
                <a:latin typeface="Times New Roman" panose="02020603050405020304" pitchFamily="18" charset="0"/>
                <a:cs typeface="Times New Roman" panose="02020603050405020304" pitchFamily="18" charset="0"/>
              </a:rPr>
            </a:br>
            <a:r>
              <a:rPr lang="en-US" sz="2400" b="1" i="1" dirty="0" smtClean="0">
                <a:solidFill>
                  <a:schemeClr val="accent4"/>
                </a:solidFill>
                <a:latin typeface="Times New Roman" panose="02020603050405020304" pitchFamily="18" charset="0"/>
                <a:cs typeface="Times New Roman" panose="02020603050405020304" pitchFamily="18" charset="0"/>
              </a:rPr>
              <a:t>OB-51m</a:t>
            </a:r>
            <a:endParaRPr lang="uk-UA" sz="2400" b="1" i="1"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69751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3771900" y="2522835"/>
            <a:ext cx="5397500" cy="1015663"/>
          </a:xfrm>
          <a:prstGeom prst="rect">
            <a:avLst/>
          </a:prstGeom>
        </p:spPr>
        <p:txBody>
          <a:bodyPr wrap="square">
            <a:spAutoFit/>
          </a:bodyPr>
          <a:lstStyle/>
          <a:p>
            <a:r>
              <a:rPr lang="en-US" sz="6000" b="1" i="1" dirty="0" smtClean="0">
                <a:solidFill>
                  <a:schemeClr val="accent4"/>
                </a:solidFill>
                <a:latin typeface="Times New Roman" panose="02020603050405020304" pitchFamily="18" charset="0"/>
                <a:cs typeface="Times New Roman" panose="02020603050405020304" pitchFamily="18" charset="0"/>
              </a:rPr>
              <a:t>THE END</a:t>
            </a:r>
            <a:endParaRPr lang="uk-UA" sz="6000" b="1" i="1"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5852420"/>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s.w-x.co/81fd089c-2d03-4adf-9b5f-debf9666819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7852683"/>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tatic1.squarespace.com/static/51269edde4b08376dc00502f/t/537ce500e4b054da48c8f5d0/1400694100818/Bingham+Canyon+Kennecott+Copper+Mine+Tour.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5" y="498475"/>
            <a:ext cx="5673725" cy="4911825"/>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p:cNvSpPr/>
          <p:nvPr/>
        </p:nvSpPr>
        <p:spPr>
          <a:xfrm>
            <a:off x="6096000" y="608986"/>
            <a:ext cx="6096000" cy="4801314"/>
          </a:xfrm>
          <a:prstGeom prst="rect">
            <a:avLst/>
          </a:prstGeom>
        </p:spPr>
        <p:txBody>
          <a:bodyPr>
            <a:spAutoFit/>
          </a:bodyPr>
          <a:lstStyle/>
          <a:p>
            <a:pPr algn="just"/>
            <a:r>
              <a:rPr lang="en-US" dirty="0">
                <a:solidFill>
                  <a:schemeClr val="accent4"/>
                </a:solidFill>
                <a:latin typeface="Times New Roman" panose="02020603050405020304" pitchFamily="18" charset="0"/>
                <a:cs typeface="Times New Roman" panose="02020603050405020304" pitchFamily="18" charset="0"/>
              </a:rPr>
              <a:t>The Bingham Canyon Mine, more commonly known as Kennecott Copper Mine among locals</a:t>
            </a:r>
            <a:r>
              <a:rPr lang="en-US" dirty="0" smtClean="0">
                <a:solidFill>
                  <a:schemeClr val="accent4"/>
                </a:solidFill>
                <a:latin typeface="Times New Roman" panose="02020603050405020304" pitchFamily="18" charset="0"/>
                <a:cs typeface="Times New Roman" panose="02020603050405020304" pitchFamily="18" charset="0"/>
              </a:rPr>
              <a:t>, </a:t>
            </a:r>
            <a:r>
              <a:rPr lang="en-US" dirty="0">
                <a:solidFill>
                  <a:schemeClr val="accent4"/>
                </a:solidFill>
                <a:latin typeface="Times New Roman" panose="02020603050405020304" pitchFamily="18" charset="0"/>
                <a:cs typeface="Times New Roman" panose="02020603050405020304" pitchFamily="18" charset="0"/>
              </a:rPr>
              <a:t>is an open-pit mining operation extracting a large porphyry copper deposit southwest of Salt Lake City, Utah, USA, in the </a:t>
            </a:r>
            <a:r>
              <a:rPr lang="en-US" dirty="0" err="1">
                <a:solidFill>
                  <a:schemeClr val="accent4"/>
                </a:solidFill>
                <a:latin typeface="Times New Roman" panose="02020603050405020304" pitchFamily="18" charset="0"/>
                <a:cs typeface="Times New Roman" panose="02020603050405020304" pitchFamily="18" charset="0"/>
              </a:rPr>
              <a:t>Oquirrh</a:t>
            </a:r>
            <a:r>
              <a:rPr lang="en-US" dirty="0">
                <a:solidFill>
                  <a:schemeClr val="accent4"/>
                </a:solidFill>
                <a:latin typeface="Times New Roman" panose="02020603050405020304" pitchFamily="18" charset="0"/>
                <a:cs typeface="Times New Roman" panose="02020603050405020304" pitchFamily="18" charset="0"/>
              </a:rPr>
              <a:t> Mountains. The mine is the largest man-made excavation in the world</a:t>
            </a:r>
            <a:r>
              <a:rPr lang="en-US" dirty="0" smtClean="0">
                <a:solidFill>
                  <a:schemeClr val="accent4"/>
                </a:solidFill>
                <a:latin typeface="Times New Roman" panose="02020603050405020304" pitchFamily="18" charset="0"/>
                <a:cs typeface="Times New Roman" panose="02020603050405020304" pitchFamily="18" charset="0"/>
              </a:rPr>
              <a:t>. </a:t>
            </a:r>
            <a:r>
              <a:rPr lang="en-US" dirty="0">
                <a:solidFill>
                  <a:schemeClr val="accent4"/>
                </a:solidFill>
                <a:latin typeface="Times New Roman" panose="02020603050405020304" pitchFamily="18" charset="0"/>
                <a:cs typeface="Times New Roman" panose="02020603050405020304" pitchFamily="18" charset="0"/>
              </a:rPr>
              <a:t>The mine is owned by Rio Tinto Group, an international mining and exploration company headquartered in the United Kingdom. The copper operations at Bingham Canyon Mine are managed through Kennecott Utah Copper Corporation which operates the mine, a </a:t>
            </a:r>
            <a:r>
              <a:rPr lang="en-US" dirty="0" smtClean="0">
                <a:solidFill>
                  <a:schemeClr val="accent4"/>
                </a:solidFill>
                <a:latin typeface="Times New Roman" panose="02020603050405020304" pitchFamily="18" charset="0"/>
                <a:cs typeface="Times New Roman" panose="02020603050405020304" pitchFamily="18" charset="0"/>
              </a:rPr>
              <a:t>plant</a:t>
            </a:r>
            <a:r>
              <a:rPr lang="en-US" dirty="0">
                <a:solidFill>
                  <a:schemeClr val="accent4"/>
                </a:solidFill>
                <a:latin typeface="Times New Roman" panose="02020603050405020304" pitchFamily="18" charset="0"/>
                <a:cs typeface="Times New Roman" panose="02020603050405020304" pitchFamily="18" charset="0"/>
              </a:rPr>
              <a:t>, a smelter, and a refinery. The mine has </a:t>
            </a:r>
            <a:r>
              <a:rPr lang="en-US" dirty="0" smtClean="0">
                <a:solidFill>
                  <a:schemeClr val="accent4"/>
                </a:solidFill>
                <a:latin typeface="Times New Roman" panose="02020603050405020304" pitchFamily="18" charset="0"/>
                <a:cs typeface="Times New Roman" panose="02020603050405020304" pitchFamily="18" charset="0"/>
              </a:rPr>
              <a:t>been concentrator </a:t>
            </a:r>
            <a:r>
              <a:rPr lang="en-US" dirty="0">
                <a:solidFill>
                  <a:schemeClr val="accent4"/>
                </a:solidFill>
                <a:latin typeface="Times New Roman" panose="02020603050405020304" pitchFamily="18" charset="0"/>
                <a:cs typeface="Times New Roman" panose="02020603050405020304" pitchFamily="18" charset="0"/>
              </a:rPr>
              <a:t>in production since 1906, and has resulted in the creation of a pit over 0.6 miles (0.97 km) deep, 2.5 miles (4 km) wide, and covering 1,900 acres (770 ha). It was designated a National Historic Landmark in 1966 under the name Bingham Canyon Open Pit Copper Mine</a:t>
            </a:r>
            <a:r>
              <a:rPr lang="en-US" dirty="0" smtClean="0">
                <a:solidFill>
                  <a:schemeClr val="accent4"/>
                </a:solidFill>
                <a:latin typeface="Times New Roman" panose="02020603050405020304" pitchFamily="18" charset="0"/>
                <a:cs typeface="Times New Roman" panose="02020603050405020304" pitchFamily="18" charset="0"/>
              </a:rPr>
              <a:t>. </a:t>
            </a:r>
            <a:r>
              <a:rPr lang="en-US" dirty="0">
                <a:solidFill>
                  <a:schemeClr val="accent4"/>
                </a:solidFill>
                <a:latin typeface="Times New Roman" panose="02020603050405020304" pitchFamily="18" charset="0"/>
                <a:cs typeface="Times New Roman" panose="02020603050405020304" pitchFamily="18" charset="0"/>
              </a:rPr>
              <a:t>The mine experienced a massive landslide in April 2013 and a smaller slide in September 2013</a:t>
            </a:r>
            <a:r>
              <a:rPr lang="en-US" dirty="0" smtClean="0">
                <a:solidFill>
                  <a:schemeClr val="accent4"/>
                </a:solidFill>
                <a:latin typeface="Times New Roman" panose="02020603050405020304" pitchFamily="18" charset="0"/>
                <a:cs typeface="Times New Roman" panose="02020603050405020304" pitchFamily="18" charset="0"/>
              </a:rPr>
              <a:t>.</a:t>
            </a:r>
            <a:endParaRPr lang="uk-UA"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0635732"/>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epod.usra.edu/.a/6a0105371bb32c970b01a3fd3ae156970b-750w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6475" y="206375"/>
            <a:ext cx="7143750" cy="401955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231775" y="1527175"/>
            <a:ext cx="4584700" cy="5016758"/>
          </a:xfrm>
          <a:prstGeom prst="rect">
            <a:avLst/>
          </a:prstGeom>
        </p:spPr>
        <p:txBody>
          <a:bodyPr wrap="square">
            <a:spAutoFit/>
          </a:bodyPr>
          <a:lstStyle/>
          <a:p>
            <a:pPr algn="just"/>
            <a:r>
              <a:rPr lang="en-US" sz="2000" dirty="0">
                <a:solidFill>
                  <a:schemeClr val="accent4"/>
                </a:solidFill>
                <a:latin typeface="Times New Roman" panose="02020603050405020304" pitchFamily="18" charset="0"/>
                <a:cs typeface="Times New Roman" panose="02020603050405020304" pitchFamily="18" charset="0"/>
              </a:rPr>
              <a:t>Minerals, in the form of copper ore, were first discovered in Bingham Canyon in 1848 by two brothers, Sanford and Thomas Bingham, sons of Erastus Bingham, Mormon pioneers of September 1847, who grazed their cattle there. They reported their find to their leader, Brigham Young, who advised against pursuing mining operations because the survival and establishment of settlements was of paramount importance at that time. The brothers applied themselves to that purpose as directed and did not stake a claim. In 1850, the Bingham family went to settle what is now Weber County, leaving the canyon still today known by their name.</a:t>
            </a:r>
            <a:endParaRPr lang="uk-UA" sz="2000" dirty="0">
              <a:solidFill>
                <a:schemeClr val="accent4"/>
              </a:solidFill>
              <a:latin typeface="Times New Roman" panose="02020603050405020304" pitchFamily="18" charset="0"/>
              <a:cs typeface="Times New Roman" panose="02020603050405020304" pitchFamily="18" charset="0"/>
            </a:endParaRPr>
          </a:p>
        </p:txBody>
      </p:sp>
      <p:sp>
        <p:nvSpPr>
          <p:cNvPr id="5" name="Прямоугольник 4"/>
          <p:cNvSpPr/>
          <p:nvPr/>
        </p:nvSpPr>
        <p:spPr>
          <a:xfrm>
            <a:off x="1415494" y="376277"/>
            <a:ext cx="1569660" cy="646331"/>
          </a:xfrm>
          <a:prstGeom prst="rect">
            <a:avLst/>
          </a:prstGeom>
        </p:spPr>
        <p:txBody>
          <a:bodyPr wrap="none">
            <a:spAutoFit/>
          </a:bodyPr>
          <a:lstStyle/>
          <a:p>
            <a:pPr algn="just"/>
            <a:r>
              <a:rPr lang="en-US" sz="3600" dirty="0">
                <a:solidFill>
                  <a:schemeClr val="accent4"/>
                </a:solidFill>
                <a:latin typeface="Times New Roman" panose="02020603050405020304" pitchFamily="18" charset="0"/>
                <a:cs typeface="Times New Roman" panose="02020603050405020304" pitchFamily="18" charset="0"/>
              </a:rPr>
              <a:t>History</a:t>
            </a:r>
            <a:endParaRPr lang="en-US" sz="3600" b="0" i="0" dirty="0">
              <a:solidFill>
                <a:schemeClr val="accent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092848"/>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upload.wikimedia.org/wikipedia/commons/c/c6/Bingham_mine_5-10-03.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40375" y="487290"/>
            <a:ext cx="6462280" cy="4846710"/>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p:cNvSpPr/>
          <p:nvPr/>
        </p:nvSpPr>
        <p:spPr>
          <a:xfrm>
            <a:off x="88900" y="144089"/>
            <a:ext cx="5451475" cy="5078313"/>
          </a:xfrm>
          <a:prstGeom prst="rect">
            <a:avLst/>
          </a:prstGeom>
        </p:spPr>
        <p:txBody>
          <a:bodyPr wrap="square">
            <a:spAutoFit/>
          </a:bodyPr>
          <a:lstStyle/>
          <a:p>
            <a:pPr algn="just"/>
            <a:r>
              <a:rPr lang="en-US" dirty="0">
                <a:solidFill>
                  <a:schemeClr val="accent4"/>
                </a:solidFill>
                <a:latin typeface="Times New Roman" panose="02020603050405020304" pitchFamily="18" charset="0"/>
                <a:cs typeface="Times New Roman" panose="02020603050405020304" pitchFamily="18" charset="0"/>
              </a:rPr>
              <a:t>It was not until 17 Sept. 1863 that extraction of ore began and the potential of the canyon's mineral resources began to be widely recognized. That was when George B. Ogilvie and twenty-three others "located the West Jordan claim", soon followed by the </a:t>
            </a:r>
            <a:r>
              <a:rPr lang="en-US" dirty="0" err="1">
                <a:solidFill>
                  <a:schemeClr val="accent4"/>
                </a:solidFill>
                <a:latin typeface="Times New Roman" panose="02020603050405020304" pitchFamily="18" charset="0"/>
                <a:cs typeface="Times New Roman" panose="02020603050405020304" pitchFamily="18" charset="0"/>
              </a:rPr>
              <a:t>Vidette</a:t>
            </a:r>
            <a:r>
              <a:rPr lang="en-US" dirty="0">
                <a:solidFill>
                  <a:schemeClr val="accent4"/>
                </a:solidFill>
                <a:latin typeface="Times New Roman" panose="02020603050405020304" pitchFamily="18" charset="0"/>
                <a:cs typeface="Times New Roman" panose="02020603050405020304" pitchFamily="18" charset="0"/>
              </a:rPr>
              <a:t> claim. At first, mining was confined to placer gold, lead-silver and copper-gold. Porphyry copper required processing and a railroad, which reached the canyon in </a:t>
            </a:r>
            <a:r>
              <a:rPr lang="en-US" dirty="0" smtClean="0">
                <a:solidFill>
                  <a:schemeClr val="accent4"/>
                </a:solidFill>
                <a:latin typeface="Times New Roman" panose="02020603050405020304" pitchFamily="18" charset="0"/>
                <a:cs typeface="Times New Roman" panose="02020603050405020304" pitchFamily="18" charset="0"/>
              </a:rPr>
              <a:t>1873.</a:t>
            </a:r>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err="1">
                <a:solidFill>
                  <a:schemeClr val="accent4"/>
                </a:solidFill>
                <a:latin typeface="Times New Roman" panose="02020603050405020304" pitchFamily="18" charset="0"/>
                <a:cs typeface="Times New Roman" panose="02020603050405020304" pitchFamily="18" charset="0"/>
              </a:rPr>
              <a:t>Enos</a:t>
            </a:r>
            <a:r>
              <a:rPr lang="en-US" dirty="0">
                <a:solidFill>
                  <a:schemeClr val="accent4"/>
                </a:solidFill>
                <a:latin typeface="Times New Roman" panose="02020603050405020304" pitchFamily="18" charset="0"/>
                <a:cs typeface="Times New Roman" panose="02020603050405020304" pitchFamily="18" charset="0"/>
              </a:rPr>
              <a:t> Andrew Wall started working claims in 1887. His extensive tunnels and test pits, on his 200 acres, indicated ore containing 2% copper</a:t>
            </a:r>
            <a:r>
              <a:rPr lang="en-US" dirty="0" smtClean="0">
                <a:solidFill>
                  <a:schemeClr val="accent4"/>
                </a:solidFill>
                <a:latin typeface="Times New Roman" panose="02020603050405020304" pitchFamily="18" charset="0"/>
                <a:cs typeface="Times New Roman" panose="02020603050405020304" pitchFamily="18" charset="0"/>
              </a:rPr>
              <a:t>.</a:t>
            </a:r>
            <a:endParaRPr lang="en-US" dirty="0">
              <a:solidFill>
                <a:schemeClr val="accent4"/>
              </a:solidFill>
              <a:latin typeface="Times New Roman" panose="02020603050405020304" pitchFamily="18" charset="0"/>
              <a:cs typeface="Times New Roman" panose="02020603050405020304" pitchFamily="18" charset="0"/>
            </a:endParaRPr>
          </a:p>
          <a:p>
            <a:pPr algn="just"/>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The canyon's nineteenth-century mines were relatively small, but it wasn't until the end of the century that very large-scale exploitation of the canyon's ore bodies began to develop with open-pit mining. In 1896, Samuel Newhouse and Thomas Weir acquired the Highland Boy </a:t>
            </a:r>
            <a:r>
              <a:rPr lang="en-US" dirty="0" smtClean="0">
                <a:solidFill>
                  <a:schemeClr val="accent4"/>
                </a:solidFill>
                <a:latin typeface="Times New Roman" panose="02020603050405020304" pitchFamily="18" charset="0"/>
                <a:cs typeface="Times New Roman" panose="02020603050405020304" pitchFamily="18" charset="0"/>
              </a:rPr>
              <a:t>Mine,</a:t>
            </a:r>
            <a:endParaRPr lang="uk-UA" dirty="0">
              <a:solidFill>
                <a:schemeClr val="accent4"/>
              </a:solidFill>
              <a:latin typeface="Times New Roman" panose="02020603050405020304" pitchFamily="18" charset="0"/>
              <a:cs typeface="Times New Roman" panose="02020603050405020304" pitchFamily="18" charset="0"/>
            </a:endParaRPr>
          </a:p>
        </p:txBody>
      </p:sp>
      <p:sp>
        <p:nvSpPr>
          <p:cNvPr id="6" name="Прямоугольник 5"/>
          <p:cNvSpPr/>
          <p:nvPr/>
        </p:nvSpPr>
        <p:spPr>
          <a:xfrm>
            <a:off x="88900" y="5380672"/>
            <a:ext cx="12002654" cy="1477328"/>
          </a:xfrm>
          <a:prstGeom prst="rect">
            <a:avLst/>
          </a:prstGeom>
        </p:spPr>
        <p:txBody>
          <a:bodyPr wrap="square">
            <a:spAutoFit/>
          </a:bodyPr>
          <a:lstStyle/>
          <a:p>
            <a:pPr algn="just"/>
            <a:r>
              <a:rPr lang="en-US" dirty="0" smtClean="0">
                <a:solidFill>
                  <a:schemeClr val="accent4"/>
                </a:solidFill>
                <a:latin typeface="Times New Roman" panose="02020603050405020304" pitchFamily="18" charset="0"/>
                <a:cs typeface="Times New Roman" panose="02020603050405020304" pitchFamily="18" charset="0"/>
              </a:rPr>
              <a:t>which </a:t>
            </a:r>
            <a:r>
              <a:rPr lang="en-US" dirty="0">
                <a:solidFill>
                  <a:schemeClr val="accent4"/>
                </a:solidFill>
                <a:latin typeface="Times New Roman" panose="02020603050405020304" pitchFamily="18" charset="0"/>
                <a:cs typeface="Times New Roman" panose="02020603050405020304" pitchFamily="18" charset="0"/>
              </a:rPr>
              <a:t>was rich in copper, silver and gold. Together they formed the Utah Consolidated Gold Mines, Ltd. with English investors. They then formed the Boston Consolidated Gold and Copper Co., Ltd., for development of low-grade copper ore adjacent to the Utah Copper Company </a:t>
            </a:r>
            <a:r>
              <a:rPr lang="en-US" dirty="0" smtClean="0">
                <a:solidFill>
                  <a:schemeClr val="accent4"/>
                </a:solidFill>
                <a:latin typeface="Times New Roman" panose="02020603050405020304" pitchFamily="18" charset="0"/>
                <a:cs typeface="Times New Roman" panose="02020603050405020304" pitchFamily="18" charset="0"/>
              </a:rPr>
              <a:t>site/ Another </a:t>
            </a:r>
            <a:r>
              <a:rPr lang="en-US" dirty="0">
                <a:solidFill>
                  <a:schemeClr val="accent4"/>
                </a:solidFill>
                <a:latin typeface="Times New Roman" panose="02020603050405020304" pitchFamily="18" charset="0"/>
                <a:cs typeface="Times New Roman" panose="02020603050405020304" pitchFamily="18" charset="0"/>
              </a:rPr>
              <a:t>significant development took place in 1903, when Daniel C. Jackling and </a:t>
            </a:r>
            <a:r>
              <a:rPr lang="en-US" dirty="0" err="1">
                <a:solidFill>
                  <a:schemeClr val="accent4"/>
                </a:solidFill>
                <a:latin typeface="Times New Roman" panose="02020603050405020304" pitchFamily="18" charset="0"/>
                <a:cs typeface="Times New Roman" panose="02020603050405020304" pitchFamily="18" charset="0"/>
              </a:rPr>
              <a:t>Enos</a:t>
            </a:r>
            <a:r>
              <a:rPr lang="en-US" dirty="0">
                <a:solidFill>
                  <a:schemeClr val="accent4"/>
                </a:solidFill>
                <a:latin typeface="Times New Roman" panose="02020603050405020304" pitchFamily="18" charset="0"/>
                <a:cs typeface="Times New Roman" panose="02020603050405020304" pitchFamily="18" charset="0"/>
              </a:rPr>
              <a:t> A. Wall organized the Utah Copper Company. Utah Copper immediately began construction of a pilot mill at </a:t>
            </a:r>
            <a:r>
              <a:rPr lang="en-US" dirty="0" err="1">
                <a:solidFill>
                  <a:schemeClr val="accent4"/>
                </a:solidFill>
                <a:latin typeface="Times New Roman" panose="02020603050405020304" pitchFamily="18" charset="0"/>
                <a:cs typeface="Times New Roman" panose="02020603050405020304" pitchFamily="18" charset="0"/>
              </a:rPr>
              <a:t>Copperton</a:t>
            </a:r>
            <a:r>
              <a:rPr lang="en-US" dirty="0" smtClean="0">
                <a:solidFill>
                  <a:schemeClr val="accent4"/>
                </a:solidFill>
                <a:latin typeface="Times New Roman" panose="02020603050405020304" pitchFamily="18" charset="0"/>
                <a:cs typeface="Times New Roman" panose="02020603050405020304" pitchFamily="18" charset="0"/>
              </a:rPr>
              <a:t>, </a:t>
            </a:r>
            <a:r>
              <a:rPr lang="en-US" dirty="0">
                <a:solidFill>
                  <a:schemeClr val="accent4"/>
                </a:solidFill>
                <a:latin typeface="Times New Roman" panose="02020603050405020304" pitchFamily="18" charset="0"/>
                <a:cs typeface="Times New Roman" panose="02020603050405020304" pitchFamily="18" charset="0"/>
              </a:rPr>
              <a:t>just beyond the mouth of the canyon, and the company actually started mining in 1906.</a:t>
            </a:r>
            <a:endParaRPr lang="uk-UA"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4186215"/>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upload.wikimedia.org/wikipedia/commons/c/c6/Bingham_Canyon_Mine_1942c.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429562" y="300897"/>
            <a:ext cx="4104337" cy="5301391"/>
          </a:xfrm>
          <a:prstGeom prst="rect">
            <a:avLst/>
          </a:prstGeom>
          <a:noFill/>
          <a:extLst>
            <a:ext uri="{909E8E84-426E-40DD-AFC4-6F175D3DCCD1}">
              <a14:hiddenFill xmlns:a14="http://schemas.microsoft.com/office/drawing/2010/main">
                <a:solidFill>
                  <a:srgbClr val="FFFFFF"/>
                </a:solidFill>
              </a14:hiddenFill>
            </a:ext>
          </a:extLst>
        </p:spPr>
      </p:pic>
      <p:sp>
        <p:nvSpPr>
          <p:cNvPr id="2" name="Прямоугольник 1"/>
          <p:cNvSpPr/>
          <p:nvPr/>
        </p:nvSpPr>
        <p:spPr>
          <a:xfrm>
            <a:off x="429562" y="5602288"/>
            <a:ext cx="4104337" cy="923330"/>
          </a:xfrm>
          <a:prstGeom prst="rect">
            <a:avLst/>
          </a:prstGeom>
        </p:spPr>
        <p:txBody>
          <a:bodyPr wrap="square">
            <a:spAutoFit/>
          </a:bodyPr>
          <a:lstStyle/>
          <a:p>
            <a:pPr algn="just"/>
            <a:r>
              <a:rPr lang="en-US" dirty="0">
                <a:solidFill>
                  <a:schemeClr val="accent4"/>
                </a:solidFill>
                <a:latin typeface="Times New Roman" panose="02020603050405020304" pitchFamily="18" charset="0"/>
                <a:cs typeface="Times New Roman" panose="02020603050405020304" pitchFamily="18" charset="0"/>
              </a:rPr>
              <a:t>Bingham Canyon Mine, November 1942. </a:t>
            </a:r>
            <a:r>
              <a:rPr lang="en-US" dirty="0" err="1">
                <a:solidFill>
                  <a:schemeClr val="accent4"/>
                </a:solidFill>
                <a:latin typeface="Times New Roman" panose="02020603050405020304" pitchFamily="18" charset="0"/>
                <a:cs typeface="Times New Roman" panose="02020603050405020304" pitchFamily="18" charset="0"/>
              </a:rPr>
              <a:t>Carr</a:t>
            </a:r>
            <a:r>
              <a:rPr lang="en-US" dirty="0">
                <a:solidFill>
                  <a:schemeClr val="accent4"/>
                </a:solidFill>
                <a:latin typeface="Times New Roman" panose="02020603050405020304" pitchFamily="18" charset="0"/>
                <a:cs typeface="Times New Roman" panose="02020603050405020304" pitchFamily="18" charset="0"/>
              </a:rPr>
              <a:t> Fork Canyon as seen from "G" bridge.</a:t>
            </a:r>
            <a:endParaRPr lang="uk-UA" dirty="0">
              <a:solidFill>
                <a:schemeClr val="accent4"/>
              </a:solidFill>
              <a:latin typeface="Times New Roman" panose="02020603050405020304" pitchFamily="18" charset="0"/>
              <a:cs typeface="Times New Roman" panose="02020603050405020304" pitchFamily="18" charset="0"/>
            </a:endParaRPr>
          </a:p>
        </p:txBody>
      </p:sp>
      <p:sp>
        <p:nvSpPr>
          <p:cNvPr id="3" name="Прямоугольник 2"/>
          <p:cNvSpPr/>
          <p:nvPr/>
        </p:nvSpPr>
        <p:spPr>
          <a:xfrm>
            <a:off x="4635499" y="300897"/>
            <a:ext cx="7556501" cy="5632311"/>
          </a:xfrm>
          <a:prstGeom prst="rect">
            <a:avLst/>
          </a:prstGeom>
        </p:spPr>
        <p:txBody>
          <a:bodyPr wrap="square">
            <a:spAutoFit/>
          </a:bodyPr>
          <a:lstStyle/>
          <a:p>
            <a:pPr algn="just"/>
            <a:r>
              <a:rPr lang="en-US" dirty="0">
                <a:solidFill>
                  <a:schemeClr val="accent4"/>
                </a:solidFill>
                <a:latin typeface="Times New Roman" panose="02020603050405020304" pitchFamily="18" charset="0"/>
                <a:cs typeface="Times New Roman" panose="02020603050405020304" pitchFamily="18" charset="0"/>
              </a:rPr>
              <a:t>Bingham's Canyon mine expanded rapidly, and by the 1920s the region was a beehive of activity. Some 15,000 people of widely varying ethnicity lived in the canyon, in large residential communities constructed on the steep canyon walls. The population declined rapidly as mining techniques improved, however, and several of the mining camps began to be swallowed up by the ever-expanding mine. By 1980, when Lark was dismantled, only </a:t>
            </a:r>
            <a:r>
              <a:rPr lang="en-US" dirty="0" err="1">
                <a:solidFill>
                  <a:schemeClr val="accent4"/>
                </a:solidFill>
                <a:latin typeface="Times New Roman" panose="02020603050405020304" pitchFamily="18" charset="0"/>
                <a:cs typeface="Times New Roman" panose="02020603050405020304" pitchFamily="18" charset="0"/>
              </a:rPr>
              <a:t>Copperton</a:t>
            </a:r>
            <a:r>
              <a:rPr lang="en-US" dirty="0">
                <a:solidFill>
                  <a:schemeClr val="accent4"/>
                </a:solidFill>
                <a:latin typeface="Times New Roman" panose="02020603050405020304" pitchFamily="18" charset="0"/>
                <a:cs typeface="Times New Roman" panose="02020603050405020304" pitchFamily="18" charset="0"/>
              </a:rPr>
              <a:t>, at the mouth of Bingham Canyon and with a population of 800, remained.</a:t>
            </a:r>
          </a:p>
          <a:p>
            <a:pPr algn="just"/>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The twenty-one separate mining operations in existence by 1911 were consolidated down to two in 1970, Kennecott and The Anaconda Minerals Company. In 1985 open-pit mining operations were halted by Kennecott's Utah Copper. In 1986, Kennecott discovered gold in nearby Barney's Canyon.[9]</a:t>
            </a:r>
          </a:p>
          <a:p>
            <a:pPr algn="just"/>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KCC was purchased by </a:t>
            </a:r>
            <a:r>
              <a:rPr lang="en-US" dirty="0" err="1">
                <a:solidFill>
                  <a:schemeClr val="accent4"/>
                </a:solidFill>
                <a:latin typeface="Times New Roman" panose="02020603050405020304" pitchFamily="18" charset="0"/>
                <a:cs typeface="Times New Roman" panose="02020603050405020304" pitchFamily="18" charset="0"/>
              </a:rPr>
              <a:t>Sohio</a:t>
            </a:r>
            <a:r>
              <a:rPr lang="en-US" dirty="0">
                <a:solidFill>
                  <a:schemeClr val="accent4"/>
                </a:solidFill>
                <a:latin typeface="Times New Roman" panose="02020603050405020304" pitchFamily="18" charset="0"/>
                <a:cs typeface="Times New Roman" panose="02020603050405020304" pitchFamily="18" charset="0"/>
              </a:rPr>
              <a:t> in 1981 and the mine reopened in 1987 after BP Minerals purchased the assets. In 1989 the Rio Tinto Group acquired the asset, who modernized the mine, mill and smelter.[8]:9</a:t>
            </a:r>
          </a:p>
          <a:p>
            <a:pPr algn="just"/>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The open-pit owners replaced an antiquated 1000-car railroad with conveyor belts and pipelines for transporting the ore and waste, which reduced costs by nearly 30 percent and returned the operation to profitability.</a:t>
            </a:r>
            <a:endParaRPr lang="uk-UA" dirty="0">
              <a:solidFill>
                <a:schemeClr val="accent4"/>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4663490"/>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upload.wikimedia.org/wikipedia/commons/6/6a/Bingham_Canyon_Mine_Satellite_image_after_Landslid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701" y="2260600"/>
            <a:ext cx="3390902" cy="226060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File:Bingham Canyon Mine Satellite image before Landslid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702" y="0"/>
            <a:ext cx="3390900" cy="2260600"/>
          </a:xfrm>
          <a:prstGeom prst="rect">
            <a:avLst/>
          </a:prstGeom>
          <a:noFill/>
          <a:extLst>
            <a:ext uri="{909E8E84-426E-40DD-AFC4-6F175D3DCCD1}">
              <a14:hiddenFill xmlns:a14="http://schemas.microsoft.com/office/drawing/2010/main">
                <a:solidFill>
                  <a:srgbClr val="FFFFFF"/>
                </a:solidFill>
              </a14:hiddenFill>
            </a:ext>
          </a:extLst>
        </p:spPr>
      </p:pic>
      <p:sp>
        <p:nvSpPr>
          <p:cNvPr id="3" name="Прямоугольник 2"/>
          <p:cNvSpPr/>
          <p:nvPr/>
        </p:nvSpPr>
        <p:spPr>
          <a:xfrm>
            <a:off x="139700" y="4611231"/>
            <a:ext cx="12192000" cy="2246769"/>
          </a:xfrm>
          <a:prstGeom prst="rect">
            <a:avLst/>
          </a:prstGeom>
        </p:spPr>
        <p:txBody>
          <a:bodyPr wrap="square">
            <a:spAutoFit/>
          </a:bodyPr>
          <a:lstStyle/>
          <a:p>
            <a:pPr algn="just"/>
            <a:r>
              <a:rPr lang="en-US" sz="2000" dirty="0">
                <a:solidFill>
                  <a:schemeClr val="accent4"/>
                </a:solidFill>
                <a:latin typeface="Times New Roman" panose="02020603050405020304" pitchFamily="18" charset="0"/>
                <a:cs typeface="Times New Roman" panose="02020603050405020304" pitchFamily="18" charset="0"/>
              </a:rPr>
              <a:t>At 9:30 pm on April 10, 2013, a landslide occurred at the mine. It was the largest non-volcanic landslide in the history of North America. Around 65–70 million cubic meters (2.3×109–2.5×109 cu </a:t>
            </a:r>
            <a:r>
              <a:rPr lang="en-US" sz="2000" dirty="0" err="1">
                <a:solidFill>
                  <a:schemeClr val="accent4"/>
                </a:solidFill>
                <a:latin typeface="Times New Roman" panose="02020603050405020304" pitchFamily="18" charset="0"/>
                <a:cs typeface="Times New Roman" panose="02020603050405020304" pitchFamily="18" charset="0"/>
              </a:rPr>
              <a:t>ft</a:t>
            </a:r>
            <a:r>
              <a:rPr lang="en-US" sz="2000" dirty="0">
                <a:solidFill>
                  <a:schemeClr val="accent4"/>
                </a:solidFill>
                <a:latin typeface="Times New Roman" panose="02020603050405020304" pitchFamily="18" charset="0"/>
                <a:cs typeface="Times New Roman" panose="02020603050405020304" pitchFamily="18" charset="0"/>
              </a:rPr>
              <a:t>) of dirt and rock thundered down the side of the pit</a:t>
            </a:r>
            <a:r>
              <a:rPr lang="en-US" sz="2000" dirty="0" smtClean="0">
                <a:solidFill>
                  <a:schemeClr val="accent4"/>
                </a:solidFill>
                <a:latin typeface="Times New Roman" panose="02020603050405020304" pitchFamily="18" charset="0"/>
                <a:cs typeface="Times New Roman" panose="02020603050405020304" pitchFamily="18" charset="0"/>
              </a:rPr>
              <a:t>. </a:t>
            </a:r>
            <a:r>
              <a:rPr lang="en-US" sz="2000" dirty="0">
                <a:solidFill>
                  <a:schemeClr val="accent4"/>
                </a:solidFill>
                <a:latin typeface="Times New Roman" panose="02020603050405020304" pitchFamily="18" charset="0"/>
                <a:cs typeface="Times New Roman" panose="02020603050405020304" pitchFamily="18" charset="0"/>
              </a:rPr>
              <a:t>Understanding that the mine's steep walls made it a high risk for landslides, an interferometric radar system had been installed to monitor the ground's stability. As a result of warnings produced by this system, mining operations were shut down the previous day in anticipation of the slide. There were no injuries</a:t>
            </a:r>
            <a:r>
              <a:rPr lang="en-US" sz="2000" dirty="0" smtClean="0">
                <a:solidFill>
                  <a:schemeClr val="accent4"/>
                </a:solidFill>
                <a:latin typeface="Times New Roman" panose="02020603050405020304" pitchFamily="18" charset="0"/>
                <a:cs typeface="Times New Roman" panose="02020603050405020304" pitchFamily="18" charset="0"/>
              </a:rPr>
              <a:t>. </a:t>
            </a:r>
            <a:r>
              <a:rPr lang="en-US" sz="2000" dirty="0">
                <a:solidFill>
                  <a:schemeClr val="accent4"/>
                </a:solidFill>
                <a:latin typeface="Times New Roman" panose="02020603050405020304" pitchFamily="18" charset="0"/>
                <a:cs typeface="Times New Roman" panose="02020603050405020304" pitchFamily="18" charset="0"/>
              </a:rPr>
              <a:t>The massive slide is expected to cut production of mined copper by 100,000 </a:t>
            </a:r>
            <a:r>
              <a:rPr lang="en-US" sz="2000" dirty="0" err="1">
                <a:solidFill>
                  <a:schemeClr val="accent4"/>
                </a:solidFill>
                <a:latin typeface="Times New Roman" panose="02020603050405020304" pitchFamily="18" charset="0"/>
                <a:cs typeface="Times New Roman" panose="02020603050405020304" pitchFamily="18" charset="0"/>
              </a:rPr>
              <a:t>tonnes</a:t>
            </a:r>
            <a:r>
              <a:rPr lang="en-US" sz="2000" dirty="0">
                <a:solidFill>
                  <a:schemeClr val="accent4"/>
                </a:solidFill>
                <a:latin typeface="Times New Roman" panose="02020603050405020304" pitchFamily="18" charset="0"/>
                <a:cs typeface="Times New Roman" panose="02020603050405020304" pitchFamily="18" charset="0"/>
              </a:rPr>
              <a:t> (110,000 short tons</a:t>
            </a:r>
            <a:r>
              <a:rPr lang="en-US" sz="2000" dirty="0" smtClean="0">
                <a:solidFill>
                  <a:schemeClr val="accent4"/>
                </a:solidFill>
                <a:latin typeface="Times New Roman" panose="02020603050405020304" pitchFamily="18" charset="0"/>
                <a:cs typeface="Times New Roman" panose="02020603050405020304" pitchFamily="18" charset="0"/>
              </a:rPr>
              <a:t>).A </a:t>
            </a:r>
            <a:r>
              <a:rPr lang="en-US" sz="2000" dirty="0">
                <a:solidFill>
                  <a:schemeClr val="accent4"/>
                </a:solidFill>
                <a:latin typeface="Times New Roman" panose="02020603050405020304" pitchFamily="18" charset="0"/>
                <a:cs typeface="Times New Roman" panose="02020603050405020304" pitchFamily="18" charset="0"/>
              </a:rPr>
              <a:t>second slide caused an evacuation of 100 workers on September 11, 2013.</a:t>
            </a:r>
            <a:endParaRPr lang="uk-UA" sz="2000" dirty="0">
              <a:solidFill>
                <a:schemeClr val="accent4"/>
              </a:solidFill>
              <a:latin typeface="Times New Roman" panose="02020603050405020304" pitchFamily="18" charset="0"/>
              <a:cs typeface="Times New Roman" panose="02020603050405020304" pitchFamily="18" charset="0"/>
            </a:endParaRPr>
          </a:p>
        </p:txBody>
      </p:sp>
      <p:pic>
        <p:nvPicPr>
          <p:cNvPr id="6152" name="Picture 8" descr="http://blogs.agu.org/landslideblog/files/2013/05/13_05-Bingham-Canyon-1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5109" y="95250"/>
            <a:ext cx="5774265" cy="4330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4843433"/>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101600" y="295156"/>
            <a:ext cx="12192000" cy="6463308"/>
          </a:xfrm>
          <a:prstGeom prst="rect">
            <a:avLst/>
          </a:prstGeom>
        </p:spPr>
        <p:txBody>
          <a:bodyPr wrap="square">
            <a:spAutoFit/>
          </a:bodyPr>
          <a:lstStyle/>
          <a:p>
            <a:pPr algn="just"/>
            <a:r>
              <a:rPr lang="en-US" dirty="0" smtClean="0">
                <a:solidFill>
                  <a:schemeClr val="accent4"/>
                </a:solidFill>
                <a:latin typeface="Times New Roman" panose="02020603050405020304" pitchFamily="18" charset="0"/>
                <a:cs typeface="Times New Roman" panose="02020603050405020304" pitchFamily="18" charset="0"/>
              </a:rPr>
              <a:t>															The </a:t>
            </a:r>
            <a:r>
              <a:rPr lang="en-US" dirty="0">
                <a:solidFill>
                  <a:schemeClr val="accent4"/>
                </a:solidFill>
                <a:latin typeface="Times New Roman" panose="02020603050405020304" pitchFamily="18" charset="0"/>
                <a:cs typeface="Times New Roman" panose="02020603050405020304" pitchFamily="18" charset="0"/>
              </a:rPr>
              <a:t>extracted ore is treated at the Kennecott smelter at </a:t>
            </a:r>
            <a:r>
              <a:rPr lang="en-US" dirty="0" smtClean="0">
                <a:solidFill>
                  <a:schemeClr val="accent4"/>
                </a:solidFill>
                <a:latin typeface="Times New Roman" panose="02020603050405020304" pitchFamily="18" charset="0"/>
                <a:cs typeface="Times New Roman" panose="02020603050405020304" pitchFamily="18" charset="0"/>
              </a:rPr>
              <a:t>															nearby </a:t>
            </a:r>
            <a:r>
              <a:rPr lang="en-US" dirty="0">
                <a:solidFill>
                  <a:schemeClr val="accent4"/>
                </a:solidFill>
                <a:latin typeface="Times New Roman" panose="02020603050405020304" pitchFamily="18" charset="0"/>
                <a:cs typeface="Times New Roman" panose="02020603050405020304" pitchFamily="18" charset="0"/>
              </a:rPr>
              <a:t>Magna, Utah. The ore is run through a </a:t>
            </a:r>
            <a:r>
              <a:rPr lang="en-US" dirty="0" smtClean="0">
                <a:solidFill>
                  <a:schemeClr val="accent4"/>
                </a:solidFill>
                <a:latin typeface="Times New Roman" panose="02020603050405020304" pitchFamily="18" charset="0"/>
                <a:cs typeface="Times New Roman" panose="02020603050405020304" pitchFamily="18" charset="0"/>
              </a:rPr>
              <a:t>																	concentrator</a:t>
            </a:r>
            <a:r>
              <a:rPr lang="en-US" dirty="0">
                <a:solidFill>
                  <a:schemeClr val="accent4"/>
                </a:solidFill>
                <a:latin typeface="Times New Roman" panose="02020603050405020304" pitchFamily="18" charset="0"/>
                <a:cs typeface="Times New Roman" panose="02020603050405020304" pitchFamily="18" charset="0"/>
              </a:rPr>
              <a:t>, where huge grinding mills reduce it to the </a:t>
            </a:r>
            <a:r>
              <a:rPr lang="en-US" dirty="0" smtClean="0">
                <a:solidFill>
                  <a:schemeClr val="accent4"/>
                </a:solidFill>
                <a:latin typeface="Times New Roman" panose="02020603050405020304" pitchFamily="18" charset="0"/>
                <a:cs typeface="Times New Roman" panose="02020603050405020304" pitchFamily="18" charset="0"/>
              </a:rPr>
              <a:t>															consistency </a:t>
            </a:r>
            <a:r>
              <a:rPr lang="en-US" dirty="0">
                <a:solidFill>
                  <a:schemeClr val="accent4"/>
                </a:solidFill>
                <a:latin typeface="Times New Roman" panose="02020603050405020304" pitchFamily="18" charset="0"/>
                <a:cs typeface="Times New Roman" panose="02020603050405020304" pitchFamily="18" charset="0"/>
              </a:rPr>
              <a:t>of face powder.[17] Flotation then </a:t>
            </a:r>
            <a:r>
              <a:rPr lang="en-US" dirty="0" smtClean="0">
                <a:solidFill>
                  <a:schemeClr val="accent4"/>
                </a:solidFill>
                <a:latin typeface="Times New Roman" panose="02020603050405020304" pitchFamily="18" charset="0"/>
                <a:cs typeface="Times New Roman" panose="02020603050405020304" pitchFamily="18" charset="0"/>
              </a:rPr>
              <a:t>																	separates </a:t>
            </a:r>
            <a:r>
              <a:rPr lang="en-US" dirty="0">
                <a:solidFill>
                  <a:schemeClr val="accent4"/>
                </a:solidFill>
                <a:latin typeface="Times New Roman" panose="02020603050405020304" pitchFamily="18" charset="0"/>
                <a:cs typeface="Times New Roman" panose="02020603050405020304" pitchFamily="18" charset="0"/>
              </a:rPr>
              <a:t>the gangue from the metalliferous particles, </a:t>
            </a:r>
            <a:r>
              <a:rPr lang="en-US" dirty="0" smtClean="0">
                <a:solidFill>
                  <a:schemeClr val="accent4"/>
                </a:solidFill>
                <a:latin typeface="Times New Roman" panose="02020603050405020304" pitchFamily="18" charset="0"/>
                <a:cs typeface="Times New Roman" panose="02020603050405020304" pitchFamily="18" charset="0"/>
              </a:rPr>
              <a:t>																which </a:t>
            </a:r>
            <a:r>
              <a:rPr lang="en-US" dirty="0">
                <a:solidFill>
                  <a:schemeClr val="accent4"/>
                </a:solidFill>
                <a:latin typeface="Times New Roman" panose="02020603050405020304" pitchFamily="18" charset="0"/>
                <a:cs typeface="Times New Roman" panose="02020603050405020304" pitchFamily="18" charset="0"/>
              </a:rPr>
              <a:t>float off as a 28-percent concentrate of copper </a:t>
            </a:r>
            <a:r>
              <a:rPr lang="en-US" dirty="0" smtClean="0">
                <a:solidFill>
                  <a:schemeClr val="accent4"/>
                </a:solidFill>
                <a:latin typeface="Times New Roman" panose="02020603050405020304" pitchFamily="18" charset="0"/>
                <a:cs typeface="Times New Roman" panose="02020603050405020304" pitchFamily="18" charset="0"/>
              </a:rPr>
              <a:t>																along </a:t>
            </a:r>
            <a:r>
              <a:rPr lang="en-US" dirty="0">
                <a:solidFill>
                  <a:schemeClr val="accent4"/>
                </a:solidFill>
                <a:latin typeface="Times New Roman" panose="02020603050405020304" pitchFamily="18" charset="0"/>
                <a:cs typeface="Times New Roman" panose="02020603050405020304" pitchFamily="18" charset="0"/>
              </a:rPr>
              <a:t>with lesser amounts of silver, gold, lead, </a:t>
            </a:r>
            <a:r>
              <a:rPr lang="en-US" dirty="0" smtClean="0">
                <a:solidFill>
                  <a:schemeClr val="accent4"/>
                </a:solidFill>
                <a:latin typeface="Times New Roman" panose="02020603050405020304" pitchFamily="18" charset="0"/>
                <a:cs typeface="Times New Roman" panose="02020603050405020304" pitchFamily="18" charset="0"/>
              </a:rPr>
              <a:t>																	molybdenum</a:t>
            </a:r>
            <a:r>
              <a:rPr lang="en-US" dirty="0">
                <a:solidFill>
                  <a:schemeClr val="accent4"/>
                </a:solidFill>
                <a:latin typeface="Times New Roman" panose="02020603050405020304" pitchFamily="18" charset="0"/>
                <a:cs typeface="Times New Roman" panose="02020603050405020304" pitchFamily="18" charset="0"/>
              </a:rPr>
              <a:t>, platinum and palladium. A selective </a:t>
            </a:r>
            <a:r>
              <a:rPr lang="en-US" dirty="0" smtClean="0">
                <a:solidFill>
                  <a:schemeClr val="accent4"/>
                </a:solidFill>
                <a:latin typeface="Times New Roman" panose="02020603050405020304" pitchFamily="18" charset="0"/>
                <a:cs typeface="Times New Roman" panose="02020603050405020304" pitchFamily="18" charset="0"/>
              </a:rPr>
              <a:t>																flotation </a:t>
            </a:r>
            <a:r>
              <a:rPr lang="en-US" dirty="0">
                <a:solidFill>
                  <a:schemeClr val="accent4"/>
                </a:solidFill>
                <a:latin typeface="Times New Roman" panose="02020603050405020304" pitchFamily="18" charset="0"/>
                <a:cs typeface="Times New Roman" panose="02020603050405020304" pitchFamily="18" charset="0"/>
              </a:rPr>
              <a:t>step separates the </a:t>
            </a:r>
            <a:r>
              <a:rPr lang="en-US" dirty="0" err="1">
                <a:solidFill>
                  <a:schemeClr val="accent4"/>
                </a:solidFill>
                <a:latin typeface="Times New Roman" panose="02020603050405020304" pitchFamily="18" charset="0"/>
                <a:cs typeface="Times New Roman" panose="02020603050405020304" pitchFamily="18" charset="0"/>
              </a:rPr>
              <a:t>molybdenite</a:t>
            </a:r>
            <a:r>
              <a:rPr lang="en-US" dirty="0">
                <a:solidFill>
                  <a:schemeClr val="accent4"/>
                </a:solidFill>
                <a:latin typeface="Times New Roman" panose="02020603050405020304" pitchFamily="18" charset="0"/>
                <a:cs typeface="Times New Roman" panose="02020603050405020304" pitchFamily="18" charset="0"/>
              </a:rPr>
              <a:t> (molybdenum </a:t>
            </a:r>
            <a:r>
              <a:rPr lang="en-US" dirty="0" smtClean="0">
                <a:solidFill>
                  <a:schemeClr val="accent4"/>
                </a:solidFill>
                <a:latin typeface="Times New Roman" panose="02020603050405020304" pitchFamily="18" charset="0"/>
                <a:cs typeface="Times New Roman" panose="02020603050405020304" pitchFamily="18" charset="0"/>
              </a:rPr>
              <a:t>															disulfide</a:t>
            </a:r>
            <a:r>
              <a:rPr lang="en-US" dirty="0">
                <a:solidFill>
                  <a:schemeClr val="accent4"/>
                </a:solidFill>
                <a:latin typeface="Times New Roman" panose="02020603050405020304" pitchFamily="18" charset="0"/>
                <a:cs typeface="Times New Roman" panose="02020603050405020304" pitchFamily="18" charset="0"/>
              </a:rPr>
              <a:t>) from the chalcopyrite</a:t>
            </a:r>
            <a:r>
              <a:rPr lang="en-US" dirty="0" smtClean="0">
                <a:solidFill>
                  <a:schemeClr val="accent4"/>
                </a:solidFill>
                <a:latin typeface="Times New Roman" panose="02020603050405020304" pitchFamily="18" charset="0"/>
                <a:cs typeface="Times New Roman" panose="02020603050405020304" pitchFamily="18" charset="0"/>
              </a:rPr>
              <a:t>.</a:t>
            </a:r>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smtClean="0">
                <a:solidFill>
                  <a:schemeClr val="accent4"/>
                </a:solidFill>
                <a:latin typeface="Times New Roman" panose="02020603050405020304" pitchFamily="18" charset="0"/>
                <a:cs typeface="Times New Roman" panose="02020603050405020304" pitchFamily="18" charset="0"/>
              </a:rPr>
              <a:t>															The </a:t>
            </a:r>
            <a:r>
              <a:rPr lang="en-US" dirty="0">
                <a:solidFill>
                  <a:schemeClr val="accent4"/>
                </a:solidFill>
                <a:latin typeface="Times New Roman" panose="02020603050405020304" pitchFamily="18" charset="0"/>
                <a:cs typeface="Times New Roman" panose="02020603050405020304" pitchFamily="18" charset="0"/>
              </a:rPr>
              <a:t>filtered concentrate slurry is piped 17 miles (27 </a:t>
            </a:r>
            <a:r>
              <a:rPr lang="en-US" dirty="0" smtClean="0">
                <a:solidFill>
                  <a:schemeClr val="accent4"/>
                </a:solidFill>
                <a:latin typeface="Times New Roman" panose="02020603050405020304" pitchFamily="18" charset="0"/>
                <a:cs typeface="Times New Roman" panose="02020603050405020304" pitchFamily="18" charset="0"/>
              </a:rPr>
              <a:t>																km) </a:t>
            </a:r>
            <a:r>
              <a:rPr lang="en-US" dirty="0">
                <a:solidFill>
                  <a:schemeClr val="accent4"/>
                </a:solidFill>
                <a:latin typeface="Times New Roman" panose="02020603050405020304" pitchFamily="18" charset="0"/>
                <a:cs typeface="Times New Roman" panose="02020603050405020304" pitchFamily="18" charset="0"/>
              </a:rPr>
              <a:t>to the smelter, where it is dried, and then injected </a:t>
            </a:r>
            <a:r>
              <a:rPr lang="en-US" dirty="0" smtClean="0">
                <a:solidFill>
                  <a:schemeClr val="accent4"/>
                </a:solidFill>
                <a:latin typeface="Times New Roman" panose="02020603050405020304" pitchFamily="18" charset="0"/>
                <a:cs typeface="Times New Roman" panose="02020603050405020304" pitchFamily="18" charset="0"/>
              </a:rPr>
              <a:t>																along </a:t>
            </a:r>
            <a:r>
              <a:rPr lang="en-US" dirty="0">
                <a:solidFill>
                  <a:schemeClr val="accent4"/>
                </a:solidFill>
                <a:latin typeface="Times New Roman" panose="02020603050405020304" pitchFamily="18" charset="0"/>
                <a:cs typeface="Times New Roman" panose="02020603050405020304" pitchFamily="18" charset="0"/>
              </a:rPr>
              <a:t>with oxygen into a flash smelting furnace to </a:t>
            </a:r>
            <a:r>
              <a:rPr lang="en-US" dirty="0" smtClean="0">
                <a:solidFill>
                  <a:schemeClr val="accent4"/>
                </a:solidFill>
                <a:latin typeface="Times New Roman" panose="02020603050405020304" pitchFamily="18" charset="0"/>
                <a:cs typeface="Times New Roman" panose="02020603050405020304" pitchFamily="18" charset="0"/>
              </a:rPr>
              <a:t>																oxidize </a:t>
            </a:r>
            <a:r>
              <a:rPr lang="en-US" dirty="0">
                <a:solidFill>
                  <a:schemeClr val="accent4"/>
                </a:solidFill>
                <a:latin typeface="Times New Roman" panose="02020603050405020304" pitchFamily="18" charset="0"/>
                <a:cs typeface="Times New Roman" panose="02020603050405020304" pitchFamily="18" charset="0"/>
              </a:rPr>
              <a:t>the iron and sulfur. The oxidized iron is skimmed off, while the sulfur dioxide gas is captured and sent to an on-site acid plant for conversion to valuable sulfuric acid - a million tons of it each </a:t>
            </a:r>
            <a:r>
              <a:rPr lang="en-US" dirty="0" smtClean="0">
                <a:solidFill>
                  <a:schemeClr val="accent4"/>
                </a:solidFill>
                <a:latin typeface="Times New Roman" panose="02020603050405020304" pitchFamily="18" charset="0"/>
                <a:cs typeface="Times New Roman" panose="02020603050405020304" pitchFamily="18" charset="0"/>
              </a:rPr>
              <a:t>year. Left </a:t>
            </a:r>
            <a:r>
              <a:rPr lang="en-US" dirty="0">
                <a:solidFill>
                  <a:schemeClr val="accent4"/>
                </a:solidFill>
                <a:latin typeface="Times New Roman" panose="02020603050405020304" pitchFamily="18" charset="0"/>
                <a:cs typeface="Times New Roman" panose="02020603050405020304" pitchFamily="18" charset="0"/>
              </a:rPr>
              <a:t>behind is a molten copper sulfide called matte. The 70-percent-copper matte is water-quenched to form a sand-like solid, then injected, with oxygen, into a flash-converting furnace that produces molten, 98.6-percent-pure copper. This copper is then cast into 700-pound (320 kg) anode plates and shipped by rail to the refinery</a:t>
            </a:r>
            <a:r>
              <a:rPr lang="en-US" dirty="0" smtClean="0">
                <a:solidFill>
                  <a:schemeClr val="accent4"/>
                </a:solidFill>
                <a:latin typeface="Times New Roman" panose="02020603050405020304" pitchFamily="18" charset="0"/>
                <a:cs typeface="Times New Roman" panose="02020603050405020304" pitchFamily="18" charset="0"/>
              </a:rPr>
              <a:t>.</a:t>
            </a:r>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At the refinery, the anode plates are pressed flat and interleaved with stainless steel cathode blanks. Automated robotic vehicles place the prepared anodes in cells containing an acidic electrolyte. When the cells are electrified, the anodes slowly dissolve, freeing copper ions that are deposited on the cathode as 99.99-percent-pure copper</a:t>
            </a:r>
            <a:r>
              <a:rPr lang="en-US" dirty="0" smtClean="0">
                <a:solidFill>
                  <a:schemeClr val="accent4"/>
                </a:solidFill>
                <a:latin typeface="Times New Roman" panose="02020603050405020304" pitchFamily="18" charset="0"/>
                <a:cs typeface="Times New Roman" panose="02020603050405020304" pitchFamily="18" charset="0"/>
              </a:rPr>
              <a:t>.</a:t>
            </a:r>
            <a:endParaRPr lang="en-US" dirty="0">
              <a:solidFill>
                <a:schemeClr val="accent4"/>
              </a:solidFill>
              <a:latin typeface="Times New Roman" panose="02020603050405020304" pitchFamily="18" charset="0"/>
              <a:cs typeface="Times New Roman" panose="02020603050405020304" pitchFamily="18" charset="0"/>
            </a:endParaRPr>
          </a:p>
          <a:p>
            <a:pPr algn="just"/>
            <a:r>
              <a:rPr lang="en-US" dirty="0">
                <a:solidFill>
                  <a:schemeClr val="accent4"/>
                </a:solidFill>
                <a:latin typeface="Times New Roman" panose="02020603050405020304" pitchFamily="18" charset="0"/>
                <a:cs typeface="Times New Roman" panose="02020603050405020304" pitchFamily="18" charset="0"/>
              </a:rPr>
              <a:t>Impurities and precious metals settle to the bottom of the electrolytic cells as anode slimes. A chlorination leaching process recovers the gold and silver, which is melted in induction furnaces.</a:t>
            </a:r>
            <a:endParaRPr lang="uk-UA" dirty="0">
              <a:solidFill>
                <a:schemeClr val="accent4"/>
              </a:solidFill>
              <a:latin typeface="Times New Roman" panose="02020603050405020304" pitchFamily="18" charset="0"/>
              <a:cs typeface="Times New Roman" panose="02020603050405020304" pitchFamily="18" charset="0"/>
            </a:endParaRPr>
          </a:p>
        </p:txBody>
      </p:sp>
      <p:pic>
        <p:nvPicPr>
          <p:cNvPr id="7170" name="Picture 2" descr="http://www.mining.com/wp-content/uploads/2014/11/bingham-access-roa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775" y="145514"/>
            <a:ext cx="6054725" cy="4036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9188659"/>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0" y="101600"/>
            <a:ext cx="12192000" cy="6632585"/>
          </a:xfrm>
          <a:prstGeom prst="rect">
            <a:avLst/>
          </a:prstGeom>
        </p:spPr>
        <p:txBody>
          <a:bodyPr wrap="square">
            <a:spAutoFit/>
          </a:bodyPr>
          <a:lstStyle/>
          <a:p>
            <a:pPr algn="just"/>
            <a:r>
              <a:rPr lang="en-US" sz="1700" dirty="0">
                <a:solidFill>
                  <a:schemeClr val="accent4"/>
                </a:solidFill>
                <a:latin typeface="Times New Roman" panose="02020603050405020304" pitchFamily="18" charset="0"/>
                <a:cs typeface="Times New Roman" panose="02020603050405020304" pitchFamily="18" charset="0"/>
              </a:rPr>
              <a:t>Kennecott’s Bingham Canyon Mine is the largest </a:t>
            </a:r>
            <a:r>
              <a:rPr lang="en-US" sz="1700" dirty="0" smtClean="0">
                <a:solidFill>
                  <a:schemeClr val="accent4"/>
                </a:solidFill>
                <a:latin typeface="Times New Roman" panose="02020603050405020304" pitchFamily="18" charset="0"/>
                <a:cs typeface="Times New Roman" panose="02020603050405020304" pitchFamily="18" charset="0"/>
              </a:rPr>
              <a:t>man-made</a:t>
            </a:r>
          </a:p>
          <a:p>
            <a:pPr algn="just"/>
            <a:r>
              <a:rPr lang="en-US" sz="1700" dirty="0" smtClean="0">
                <a:solidFill>
                  <a:schemeClr val="accent4"/>
                </a:solidFill>
                <a:latin typeface="Times New Roman" panose="02020603050405020304" pitchFamily="18" charset="0"/>
                <a:cs typeface="Times New Roman" panose="02020603050405020304" pitchFamily="18" charset="0"/>
              </a:rPr>
              <a:t> </a:t>
            </a:r>
            <a:r>
              <a:rPr lang="en-US" sz="1700" dirty="0">
                <a:solidFill>
                  <a:schemeClr val="accent4"/>
                </a:solidFill>
                <a:latin typeface="Times New Roman" panose="02020603050405020304" pitchFamily="18" charset="0"/>
                <a:cs typeface="Times New Roman" panose="02020603050405020304" pitchFamily="18" charset="0"/>
              </a:rPr>
              <a:t>excavation in the world, and some[who?] claim that it is </a:t>
            </a:r>
            <a:r>
              <a:rPr lang="en-US" sz="1700" dirty="0" smtClean="0">
                <a:solidFill>
                  <a:schemeClr val="accent4"/>
                </a:solidFill>
                <a:latin typeface="Times New Roman" panose="02020603050405020304" pitchFamily="18" charset="0"/>
                <a:cs typeface="Times New Roman" panose="02020603050405020304" pitchFamily="18" charset="0"/>
              </a:rPr>
              <a:t>the</a:t>
            </a:r>
          </a:p>
          <a:p>
            <a:pPr algn="just"/>
            <a:r>
              <a:rPr lang="en-US" sz="1700" dirty="0" smtClean="0">
                <a:solidFill>
                  <a:schemeClr val="accent4"/>
                </a:solidFill>
                <a:latin typeface="Times New Roman" panose="02020603050405020304" pitchFamily="18" charset="0"/>
                <a:cs typeface="Times New Roman" panose="02020603050405020304" pitchFamily="18" charset="0"/>
              </a:rPr>
              <a:t> </a:t>
            </a:r>
            <a:r>
              <a:rPr lang="en-US" sz="1700" dirty="0">
                <a:solidFill>
                  <a:schemeClr val="accent4"/>
                </a:solidFill>
                <a:latin typeface="Times New Roman" panose="02020603050405020304" pitchFamily="18" charset="0"/>
                <a:cs typeface="Times New Roman" panose="02020603050405020304" pitchFamily="18" charset="0"/>
              </a:rPr>
              <a:t>only manmade feature visible to the naked eye from an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orbiting </a:t>
            </a:r>
            <a:r>
              <a:rPr lang="en-US" sz="1700" dirty="0">
                <a:solidFill>
                  <a:schemeClr val="accent4"/>
                </a:solidFill>
                <a:latin typeface="Times New Roman" panose="02020603050405020304" pitchFamily="18" charset="0"/>
                <a:cs typeface="Times New Roman" panose="02020603050405020304" pitchFamily="18" charset="0"/>
              </a:rPr>
              <a:t>space shuttle.[18][19][20] Employing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1,800 </a:t>
            </a:r>
            <a:r>
              <a:rPr lang="en-US" sz="1700" dirty="0">
                <a:solidFill>
                  <a:schemeClr val="accent4"/>
                </a:solidFill>
                <a:latin typeface="Times New Roman" panose="02020603050405020304" pitchFamily="18" charset="0"/>
                <a:cs typeface="Times New Roman" panose="02020603050405020304" pitchFamily="18" charset="0"/>
              </a:rPr>
              <a:t>employees and hundreds of contractors[when?],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450,000 </a:t>
            </a:r>
            <a:r>
              <a:rPr lang="en-US" sz="1700" dirty="0">
                <a:solidFill>
                  <a:schemeClr val="accent4"/>
                </a:solidFill>
                <a:latin typeface="Times New Roman" panose="02020603050405020304" pitchFamily="18" charset="0"/>
                <a:cs typeface="Times New Roman" panose="02020603050405020304" pitchFamily="18" charset="0"/>
              </a:rPr>
              <a:t>short tons (400,000 long tons; 410,000 t) of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material </a:t>
            </a:r>
            <a:r>
              <a:rPr lang="en-US" sz="1700" dirty="0">
                <a:solidFill>
                  <a:schemeClr val="accent4"/>
                </a:solidFill>
                <a:latin typeface="Times New Roman" panose="02020603050405020304" pitchFamily="18" charset="0"/>
                <a:cs typeface="Times New Roman" panose="02020603050405020304" pitchFamily="18" charset="0"/>
              </a:rPr>
              <a:t>are removed from the mine daily. Electric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shovels </a:t>
            </a:r>
            <a:r>
              <a:rPr lang="en-US" sz="1700" dirty="0">
                <a:solidFill>
                  <a:schemeClr val="accent4"/>
                </a:solidFill>
                <a:latin typeface="Times New Roman" panose="02020603050405020304" pitchFamily="18" charset="0"/>
                <a:cs typeface="Times New Roman" panose="02020603050405020304" pitchFamily="18" charset="0"/>
              </a:rPr>
              <a:t>can carry up to 56 cubic yards (43 m3) or </a:t>
            </a:r>
            <a:r>
              <a:rPr lang="en-US" sz="1700" dirty="0" smtClean="0">
                <a:solidFill>
                  <a:schemeClr val="accent4"/>
                </a:solidFill>
                <a:latin typeface="Times New Roman" panose="02020603050405020304" pitchFamily="18" charset="0"/>
                <a:cs typeface="Times New Roman" panose="02020603050405020304" pitchFamily="18" charset="0"/>
              </a:rPr>
              <a:t>98</a:t>
            </a:r>
          </a:p>
          <a:p>
            <a:pPr algn="just"/>
            <a:r>
              <a:rPr lang="en-US" sz="1700" dirty="0" smtClean="0">
                <a:solidFill>
                  <a:schemeClr val="accent4"/>
                </a:solidFill>
                <a:latin typeface="Times New Roman" panose="02020603050405020304" pitchFamily="18" charset="0"/>
                <a:cs typeface="Times New Roman" panose="02020603050405020304" pitchFamily="18" charset="0"/>
              </a:rPr>
              <a:t> </a:t>
            </a:r>
            <a:r>
              <a:rPr lang="en-US" sz="1700" dirty="0">
                <a:solidFill>
                  <a:schemeClr val="accent4"/>
                </a:solidFill>
                <a:latin typeface="Times New Roman" panose="02020603050405020304" pitchFamily="18" charset="0"/>
                <a:cs typeface="Times New Roman" panose="02020603050405020304" pitchFamily="18" charset="0"/>
              </a:rPr>
              <a:t>short tons (88 long tons; 89 t) of ore in a single scoop.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Ore </a:t>
            </a:r>
            <a:r>
              <a:rPr lang="en-US" sz="1700" dirty="0">
                <a:solidFill>
                  <a:schemeClr val="accent4"/>
                </a:solidFill>
                <a:latin typeface="Times New Roman" panose="02020603050405020304" pitchFamily="18" charset="0"/>
                <a:cs typeface="Times New Roman" panose="02020603050405020304" pitchFamily="18" charset="0"/>
              </a:rPr>
              <a:t>is loaded into a fleet of 64 large dump trucks which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each </a:t>
            </a:r>
            <a:r>
              <a:rPr lang="en-US" sz="1700" dirty="0">
                <a:solidFill>
                  <a:schemeClr val="accent4"/>
                </a:solidFill>
                <a:latin typeface="Times New Roman" panose="02020603050405020304" pitchFamily="18" charset="0"/>
                <a:cs typeface="Times New Roman" panose="02020603050405020304" pitchFamily="18" charset="0"/>
              </a:rPr>
              <a:t>carry 255 short tons (228 long tons; 231 t) of ore at a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time</a:t>
            </a:r>
            <a:r>
              <a:rPr lang="en-US" sz="1700" dirty="0">
                <a:solidFill>
                  <a:schemeClr val="accent4"/>
                </a:solidFill>
                <a:latin typeface="Times New Roman" panose="02020603050405020304" pitchFamily="18" charset="0"/>
                <a:cs typeface="Times New Roman" panose="02020603050405020304" pitchFamily="18" charset="0"/>
              </a:rPr>
              <a:t>; the trucks themselves cost about $3 million each.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There </a:t>
            </a:r>
            <a:r>
              <a:rPr lang="en-US" sz="1700" dirty="0">
                <a:solidFill>
                  <a:schemeClr val="accent4"/>
                </a:solidFill>
                <a:latin typeface="Times New Roman" panose="02020603050405020304" pitchFamily="18" charset="0"/>
                <a:cs typeface="Times New Roman" panose="02020603050405020304" pitchFamily="18" charset="0"/>
              </a:rPr>
              <a:t>is a five-mile (8 km) series of conveyors that take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ore </a:t>
            </a:r>
            <a:r>
              <a:rPr lang="en-US" sz="1700" dirty="0">
                <a:solidFill>
                  <a:schemeClr val="accent4"/>
                </a:solidFill>
                <a:latin typeface="Times New Roman" panose="02020603050405020304" pitchFamily="18" charset="0"/>
                <a:cs typeface="Times New Roman" panose="02020603050405020304" pitchFamily="18" charset="0"/>
              </a:rPr>
              <a:t>to the </a:t>
            </a:r>
            <a:r>
              <a:rPr lang="en-US" sz="1700" dirty="0" err="1">
                <a:solidFill>
                  <a:schemeClr val="accent4"/>
                </a:solidFill>
                <a:latin typeface="Times New Roman" panose="02020603050405020304" pitchFamily="18" charset="0"/>
                <a:cs typeface="Times New Roman" panose="02020603050405020304" pitchFamily="18" charset="0"/>
              </a:rPr>
              <a:t>Copperton</a:t>
            </a:r>
            <a:r>
              <a:rPr lang="en-US" sz="1700" dirty="0">
                <a:solidFill>
                  <a:schemeClr val="accent4"/>
                </a:solidFill>
                <a:latin typeface="Times New Roman" panose="02020603050405020304" pitchFamily="18" charset="0"/>
                <a:cs typeface="Times New Roman" panose="02020603050405020304" pitchFamily="18" charset="0"/>
              </a:rPr>
              <a:t> concentrator and flotation plant. </a:t>
            </a:r>
            <a:endParaRPr lang="en-US" sz="1700" dirty="0" smtClean="0">
              <a:solidFill>
                <a:schemeClr val="accent4"/>
              </a:solidFill>
              <a:latin typeface="Times New Roman" panose="02020603050405020304" pitchFamily="18" charset="0"/>
              <a:cs typeface="Times New Roman" panose="02020603050405020304" pitchFamily="18" charset="0"/>
            </a:endParaRPr>
          </a:p>
          <a:p>
            <a:pPr algn="just"/>
            <a:r>
              <a:rPr lang="en-US" sz="1700" dirty="0" smtClean="0">
                <a:solidFill>
                  <a:schemeClr val="accent4"/>
                </a:solidFill>
                <a:latin typeface="Times New Roman" panose="02020603050405020304" pitchFamily="18" charset="0"/>
                <a:cs typeface="Times New Roman" panose="02020603050405020304" pitchFamily="18" charset="0"/>
              </a:rPr>
              <a:t>The </a:t>
            </a:r>
            <a:r>
              <a:rPr lang="en-US" sz="1700" dirty="0">
                <a:solidFill>
                  <a:schemeClr val="accent4"/>
                </a:solidFill>
                <a:latin typeface="Times New Roman" panose="02020603050405020304" pitchFamily="18" charset="0"/>
                <a:cs typeface="Times New Roman" panose="02020603050405020304" pitchFamily="18" charset="0"/>
              </a:rPr>
              <a:t>longest conveyor is 3 miles (4.8 km) long</a:t>
            </a:r>
            <a:r>
              <a:rPr lang="en-US" sz="1700" dirty="0" smtClean="0">
                <a:solidFill>
                  <a:schemeClr val="accent4"/>
                </a:solidFill>
                <a:latin typeface="Times New Roman" panose="02020603050405020304" pitchFamily="18" charset="0"/>
                <a:cs typeface="Times New Roman" panose="02020603050405020304" pitchFamily="18" charset="0"/>
              </a:rPr>
              <a:t>.[</a:t>
            </a:r>
            <a:endParaRPr lang="en-US" sz="1700" dirty="0">
              <a:solidFill>
                <a:schemeClr val="accent4"/>
              </a:solidFill>
              <a:latin typeface="Times New Roman" panose="02020603050405020304" pitchFamily="18" charset="0"/>
              <a:cs typeface="Times New Roman" panose="02020603050405020304" pitchFamily="18" charset="0"/>
            </a:endParaRPr>
          </a:p>
          <a:p>
            <a:pPr algn="just"/>
            <a:r>
              <a:rPr lang="en-US" sz="1700" dirty="0">
                <a:solidFill>
                  <a:schemeClr val="accent4"/>
                </a:solidFill>
                <a:latin typeface="Times New Roman" panose="02020603050405020304" pitchFamily="18" charset="0"/>
                <a:cs typeface="Times New Roman" panose="02020603050405020304" pitchFamily="18" charset="0"/>
              </a:rPr>
              <a:t>As of 2010, Kennecott Utah Copper was the second largest copper producer in the US, and provided about 13-18% percent of the U.S.'s copper needs.[18][19] It is one of the top producing copper mines in the world with production at more than 18.7 million short tons (16.7 million long tons; 17.0 Mt). Every year, Kennecott produces approximately 300 thousand short tons (272 </a:t>
            </a:r>
            <a:r>
              <a:rPr lang="en-US" sz="1700" dirty="0" err="1">
                <a:solidFill>
                  <a:schemeClr val="accent4"/>
                </a:solidFill>
                <a:latin typeface="Times New Roman" panose="02020603050405020304" pitchFamily="18" charset="0"/>
                <a:cs typeface="Times New Roman" panose="02020603050405020304" pitchFamily="18" charset="0"/>
              </a:rPr>
              <a:t>kt</a:t>
            </a:r>
            <a:r>
              <a:rPr lang="en-US" sz="1700" dirty="0">
                <a:solidFill>
                  <a:schemeClr val="accent4"/>
                </a:solidFill>
                <a:latin typeface="Times New Roman" panose="02020603050405020304" pitchFamily="18" charset="0"/>
                <a:cs typeface="Times New Roman" panose="02020603050405020304" pitchFamily="18" charset="0"/>
              </a:rPr>
              <a:t> or 268 thousand long tons) of copper, along with 400 thousand troy ounces (13.7 short tons 12.4 </a:t>
            </a:r>
            <a:r>
              <a:rPr lang="en-US" sz="1700" dirty="0" err="1">
                <a:solidFill>
                  <a:schemeClr val="accent4"/>
                </a:solidFill>
                <a:latin typeface="Times New Roman" panose="02020603050405020304" pitchFamily="18" charset="0"/>
                <a:cs typeface="Times New Roman" panose="02020603050405020304" pitchFamily="18" charset="0"/>
              </a:rPr>
              <a:t>tonnes</a:t>
            </a:r>
            <a:r>
              <a:rPr lang="en-US" sz="1700" dirty="0">
                <a:solidFill>
                  <a:schemeClr val="accent4"/>
                </a:solidFill>
                <a:latin typeface="Times New Roman" panose="02020603050405020304" pitchFamily="18" charset="0"/>
                <a:cs typeface="Times New Roman" panose="02020603050405020304" pitchFamily="18" charset="0"/>
              </a:rPr>
              <a:t>, or 12.2 long tons) of gold, 4 million troy ounces (124 </a:t>
            </a:r>
            <a:r>
              <a:rPr lang="en-US" sz="1700" dirty="0" err="1">
                <a:solidFill>
                  <a:schemeClr val="accent4"/>
                </a:solidFill>
                <a:latin typeface="Times New Roman" panose="02020603050405020304" pitchFamily="18" charset="0"/>
                <a:cs typeface="Times New Roman" panose="02020603050405020304" pitchFamily="18" charset="0"/>
              </a:rPr>
              <a:t>tonnes</a:t>
            </a:r>
            <a:r>
              <a:rPr lang="en-US" sz="1700" dirty="0">
                <a:solidFill>
                  <a:schemeClr val="accent4"/>
                </a:solidFill>
                <a:latin typeface="Times New Roman" panose="02020603050405020304" pitchFamily="18" charset="0"/>
                <a:cs typeface="Times New Roman" panose="02020603050405020304" pitchFamily="18" charset="0"/>
              </a:rPr>
              <a:t>, 137 short tons or 122 long tons) of silver, about 10 thousand short tons (9,100 </a:t>
            </a:r>
            <a:r>
              <a:rPr lang="en-US" sz="1700" dirty="0" err="1">
                <a:solidFill>
                  <a:schemeClr val="accent4"/>
                </a:solidFill>
                <a:latin typeface="Times New Roman" panose="02020603050405020304" pitchFamily="18" charset="0"/>
                <a:cs typeface="Times New Roman" panose="02020603050405020304" pitchFamily="18" charset="0"/>
              </a:rPr>
              <a:t>tonnes</a:t>
            </a:r>
            <a:r>
              <a:rPr lang="en-US" sz="1700" dirty="0">
                <a:solidFill>
                  <a:schemeClr val="accent4"/>
                </a:solidFill>
                <a:latin typeface="Times New Roman" panose="02020603050405020304" pitchFamily="18" charset="0"/>
                <a:cs typeface="Times New Roman" panose="02020603050405020304" pitchFamily="18" charset="0"/>
              </a:rPr>
              <a:t> or 8,900 long tons) of molybdenum,[18] and about a million short tons (910 </a:t>
            </a:r>
            <a:r>
              <a:rPr lang="en-US" sz="1700" dirty="0" err="1">
                <a:solidFill>
                  <a:schemeClr val="accent4"/>
                </a:solidFill>
                <a:latin typeface="Times New Roman" panose="02020603050405020304" pitchFamily="18" charset="0"/>
                <a:cs typeface="Times New Roman" panose="02020603050405020304" pitchFamily="18" charset="0"/>
              </a:rPr>
              <a:t>kt</a:t>
            </a:r>
            <a:r>
              <a:rPr lang="en-US" sz="1700" dirty="0">
                <a:solidFill>
                  <a:schemeClr val="accent4"/>
                </a:solidFill>
                <a:latin typeface="Times New Roman" panose="02020603050405020304" pitchFamily="18" charset="0"/>
                <a:cs typeface="Times New Roman" panose="02020603050405020304" pitchFamily="18" charset="0"/>
              </a:rPr>
              <a:t> or 890 thousand long tons) of sulfuric acid, a by-product of the smelting process.[20] Rio Tinto purchased Kennecott Utah Copper in 1989 and has invested about $2 billion in the modernization of KUC’s </a:t>
            </a:r>
            <a:r>
              <a:rPr lang="en-US" sz="1700" dirty="0" smtClean="0">
                <a:solidFill>
                  <a:schemeClr val="accent4"/>
                </a:solidFill>
                <a:latin typeface="Times New Roman" panose="02020603050405020304" pitchFamily="18" charset="0"/>
                <a:cs typeface="Times New Roman" panose="02020603050405020304" pitchFamily="18" charset="0"/>
              </a:rPr>
              <a:t>operations. The </a:t>
            </a:r>
            <a:r>
              <a:rPr lang="en-US" sz="1700" dirty="0">
                <a:solidFill>
                  <a:schemeClr val="accent4"/>
                </a:solidFill>
                <a:latin typeface="Times New Roman" panose="02020603050405020304" pitchFamily="18" charset="0"/>
                <a:cs typeface="Times New Roman" panose="02020603050405020304" pitchFamily="18" charset="0"/>
              </a:rPr>
              <a:t>current mine plan will expire in 2019. Rio Tinto has been studying a plan to extend the open pit 1,000 feet (305 m) southward, which would extend the life of the mine into the mid-2030s. The plan has been contingent on approval by the Rio Tinto board of directors and approximately 25 required environmental permits.</a:t>
            </a:r>
            <a:endParaRPr lang="uk-UA" sz="1700" dirty="0">
              <a:solidFill>
                <a:schemeClr val="accent4"/>
              </a:solidFill>
              <a:latin typeface="Times New Roman" panose="02020603050405020304" pitchFamily="18" charset="0"/>
              <a:cs typeface="Times New Roman" panose="02020603050405020304" pitchFamily="18" charset="0"/>
            </a:endParaRPr>
          </a:p>
        </p:txBody>
      </p:sp>
      <p:pic>
        <p:nvPicPr>
          <p:cNvPr id="4" name="Picture 2" descr="https://upload.wikimedia.org/wikipedia/en/d/d1/Bingham_Canyon_mine%2C_191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3500" y="101600"/>
            <a:ext cx="5565774" cy="387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0725154"/>
      </p:ext>
    </p:extLst>
  </p:cSld>
  <p:clrMapOvr>
    <a:masterClrMapping/>
  </p:clrMapOvr>
  <p:transition spd="slow">
    <p:wip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Сетка">
  <a:themeElements>
    <a:clrScheme name="Сетка">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Сетка">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Сетка">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TM03457485[[fn=Сетчатая]]</Template>
  <TotalTime>29</TotalTime>
  <Words>1380</Words>
  <Application>Microsoft Office PowerPoint</Application>
  <PresentationFormat>Широкоэкранный</PresentationFormat>
  <Paragraphs>41</Paragraphs>
  <Slides>10</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10</vt:i4>
      </vt:variant>
    </vt:vector>
  </HeadingPairs>
  <TitlesOfParts>
    <vt:vector size="14" baseType="lpstr">
      <vt:lpstr>Arial</vt:lpstr>
      <vt:lpstr>Century Gothic</vt:lpstr>
      <vt:lpstr>Times New Roman</vt:lpstr>
      <vt:lpstr>Сетка</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GEOBUD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Максим Павленко</dc:creator>
  <cp:lastModifiedBy>Максим Павленко</cp:lastModifiedBy>
  <cp:revision>5</cp:revision>
  <dcterms:created xsi:type="dcterms:W3CDTF">2016-06-05T15:54:16Z</dcterms:created>
  <dcterms:modified xsi:type="dcterms:W3CDTF">2016-06-05T16:24:51Z</dcterms:modified>
</cp:coreProperties>
</file>

<file path=docProps/thumbnail.jpeg>
</file>